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4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1" r:id="rId9"/>
    <p:sldId id="292" r:id="rId10"/>
    <p:sldId id="293" r:id="rId11"/>
    <p:sldId id="290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5/26/2023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Data Versioning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0" y="4953000"/>
            <a:ext cx="5044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AI Multitude blog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Versioning Implementation </a:t>
            </a:r>
            <a:r>
              <a:rPr lang="en-IN" dirty="0" smtClean="0"/>
              <a:t>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First two approaches can be summarized as “</a:t>
            </a:r>
            <a:r>
              <a:rPr lang="en-US" dirty="0">
                <a:solidFill>
                  <a:srgbClr val="FF0000"/>
                </a:solidFill>
              </a:rPr>
              <a:t>Let me add a bit of versioning to the data I already have”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Instead, should think of versioning as a first-class citizen of data environment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 inherent property of any data we introduce into the system</a:t>
            </a:r>
          </a:p>
          <a:p>
            <a:endParaRPr lang="en-US" dirty="0"/>
          </a:p>
          <a:p>
            <a:r>
              <a:rPr lang="en-US" dirty="0"/>
              <a:t>To make this possible  </a:t>
            </a:r>
            <a:r>
              <a:rPr lang="en-US" dirty="0" smtClean="0"/>
              <a:t>- need </a:t>
            </a:r>
            <a:r>
              <a:rPr lang="en-US" dirty="0"/>
              <a:t>to solve a few challenges.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Minimize the storage footprint of data versioning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means not creating copies of data objects that remain unchanged between versions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Expose operations that let us interact directly with the versions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Things like “create a version”, “delete a version”, “compare two versions” are examples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Work the same over any scale of data, data format, and both structured and unstructured data</a:t>
            </a:r>
          </a:p>
          <a:p>
            <a:endParaRPr lang="en-US" dirty="0"/>
          </a:p>
          <a:p>
            <a:r>
              <a:rPr lang="en-US" dirty="0"/>
              <a:t>Now, these are not simple problems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probably won’t hack way to a solution in an afternoon or even a weekend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One of the more popular approaches to solving these extends the </a:t>
            </a:r>
            <a:r>
              <a:rPr lang="en-US" dirty="0" err="1"/>
              <a:t>git</a:t>
            </a:r>
            <a:r>
              <a:rPr lang="en-US" dirty="0"/>
              <a:t> version control model to data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projects like </a:t>
            </a:r>
            <a:r>
              <a:rPr lang="en-US" dirty="0" err="1"/>
              <a:t>lakeFS</a:t>
            </a:r>
            <a:r>
              <a:rPr lang="en-US" dirty="0"/>
              <a:t>, DVC, and </a:t>
            </a:r>
            <a:r>
              <a:rPr lang="en-US" dirty="0" err="1"/>
              <a:t>git</a:t>
            </a:r>
            <a:r>
              <a:rPr lang="en-US" dirty="0"/>
              <a:t> LFS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Versioning Approach #3: First-class Data Version Control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66580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Challenges </a:t>
            </a:r>
            <a:r>
              <a:rPr lang="en-IN" dirty="0"/>
              <a:t>to data versioning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8" y="1600201"/>
            <a:ext cx="10800861" cy="5257799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Limited storage space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Each versioning of data means that more storage space is required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companies that produce or use large amounts of data, it would therefore be costly to version the data too often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important for companies to find an optimal balance between the benefits of versioning and the costs incurred by storage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Security issues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Ensuring data security is essential for businesses to protect their reputation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However, as more and more versions of data are stored, the risk of data loss or leakage increases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cloud users, in particular, this risk is even greater as they simply outsource their IT functions, giving them less control over their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important for organizations to assess and understand this risk in order to determine an optimal data versioning strategy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Choosing the right provider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decide to use a data versioning tool, want to choose the most suitable option that meets business requirements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Different cloud providers offer different features and charge different prices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advisable to evaluate the different options in order to ensure cloud cost optimization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Should </a:t>
            </a:r>
            <a:r>
              <a:rPr lang="en-US" dirty="0"/>
              <a:t>compare the tools according to the following criteria: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Open source or not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Storage capacity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Has a user friendly interface or not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Support of most common clouds (like AWS) and storage types or not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Cost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9069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Versioning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6787" y="2114550"/>
            <a:ext cx="7381875" cy="413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smtClean="0"/>
              <a:t>Versioning(2)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4014153" cy="4648199"/>
          </a:xfrm>
        </p:spPr>
        <p:txBody>
          <a:bodyPr/>
          <a:lstStyle/>
          <a:p>
            <a:r>
              <a:rPr lang="en-US" dirty="0"/>
              <a:t>Data versioning is the storage of different versions of data that were created or changed at specific points in times</a:t>
            </a:r>
          </a:p>
          <a:p>
            <a:endParaRPr lang="en-US" dirty="0"/>
          </a:p>
          <a:p>
            <a:r>
              <a:rPr lang="en-US" dirty="0"/>
              <a:t>Many different reasons for making changes to the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scientists might test the ML models to increase efficiency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therefore make certain changes to the dataset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Datasets can also change over time due to the flow of information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storing older versions of data can help organizations replicate the previous environment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1539537"/>
            <a:ext cx="6316620" cy="450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Benefits of data versioning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560539" cy="5105399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Preserving the working version while testing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AI/ML models work with the goal of maximizing business efficiency - normal for development teams to test new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ways </a:t>
            </a:r>
            <a:r>
              <a:rPr lang="en-US" dirty="0"/>
              <a:t>to increase efficiency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Introducing a new dataset into systems could be one of those exercises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However, in search of the uncertain better, no one wants to risk the previous working version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most of the engineers’ attempts end up as inefficient trials - need to save the previous dataset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an attempt fails, they simply reload the old working data set into the pipeline, preventing potential loss of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business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Measuring the business performance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Without the intervention of engineers, datasets can change over time - Sales data is changed by each transaction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Storing sales data from different years over a period of time can be insightful for businesses to understand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consumer </a:t>
            </a:r>
            <a:r>
              <a:rPr lang="en-US" dirty="0"/>
              <a:t>preferences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Consequently, versioning data can lead to a more profitable business by analyzing changes in customer trends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Compliance and auditing benefits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versioning can help with both internal and external audits and compliance processes by ensuring data is </a:t>
            </a:r>
          </a:p>
          <a:p>
            <a:pPr marL="457200" lvl="1" indent="0">
              <a:buNone/>
            </a:pPr>
            <a:r>
              <a:rPr lang="en-US" dirty="0" smtClean="0"/>
              <a:t>    stored </a:t>
            </a:r>
            <a:r>
              <a:rPr lang="en-US" dirty="0"/>
              <a:t>from specific times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Some data protection regulations</a:t>
            </a:r>
            <a:r>
              <a:rPr lang="en-US" dirty="0" smtClean="0"/>
              <a:t>, such as GDPR</a:t>
            </a:r>
            <a:r>
              <a:rPr lang="en-US" dirty="0"/>
              <a:t>, force companies to store certain data sources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versioning can save companies’ time in meeting such requirements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also be easier for companies to detect fraud if they have versioned their data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Old </a:t>
            </a:r>
            <a:r>
              <a:rPr lang="en-US" dirty="0"/>
              <a:t>versions of data is saved and kept at the company’s disposal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Main </a:t>
            </a:r>
            <a:r>
              <a:rPr lang="en-IN" dirty="0"/>
              <a:t>formats for data versioning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There is no standard model for data versioning, but there are some common formats that are widely used: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The three-part semantic version number convention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the most common format for indicating different versions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3.2.4 indicates a specific data version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 left-hand side number (3) indicates a significant change between data versions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 middle number (2) indicates new features in a compatible manner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and the right-hand side number (4) indicates minor bug fixes compared to older versions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Naming data versions depending on their status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a dataset could be incomplete-complete, filtered-unfiltered, cleaned-uncleaned, etc.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Specifying this information could be helpful for practitioners, especially when they work together on a dataset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via </a:t>
            </a:r>
            <a:r>
              <a:rPr lang="en-US" dirty="0"/>
              <a:t>a cloud system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Naming data versions depending upon process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version can be named subject to the latest process it is exposed to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instance, normalized or adjusted according to something </a:t>
            </a:r>
            <a:r>
              <a:rPr lang="en-US" dirty="0" smtClean="0"/>
              <a:t>etc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Options for versioning the data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File versioning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Manually saving versions to computer is one of the options for data versioning</a:t>
            </a:r>
          </a:p>
          <a:p>
            <a:endParaRPr lang="en-US" dirty="0" smtClean="0"/>
          </a:p>
          <a:p>
            <a:r>
              <a:rPr lang="en-US" dirty="0" smtClean="0"/>
              <a:t>Appropriate </a:t>
            </a:r>
            <a:r>
              <a:rPr lang="en-US" dirty="0"/>
              <a:t>for: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Small </a:t>
            </a:r>
            <a:r>
              <a:rPr lang="en-US" dirty="0" smtClean="0"/>
              <a:t>firms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Small </a:t>
            </a:r>
            <a:r>
              <a:rPr lang="en-US" dirty="0"/>
              <a:t>firms with only a few data engineers or scientists working in the same location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Protecting </a:t>
            </a:r>
            <a:r>
              <a:rPr lang="en-US" dirty="0"/>
              <a:t>sensitive </a:t>
            </a:r>
            <a:r>
              <a:rPr lang="en-US" dirty="0" smtClean="0"/>
              <a:t>information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If </a:t>
            </a:r>
            <a:r>
              <a:rPr lang="en-US" dirty="0"/>
              <a:t>data contains particularly sensitive information, it should be viewed and interpreted only by a few executives </a:t>
            </a:r>
            <a:endParaRPr lang="en-US" dirty="0" smtClean="0"/>
          </a:p>
          <a:p>
            <a:pPr marL="914400" lvl="2" indent="0">
              <a:buNone/>
            </a:pPr>
            <a:r>
              <a:rPr lang="en-US" dirty="0"/>
              <a:t> </a:t>
            </a:r>
            <a:r>
              <a:rPr lang="en-US" dirty="0" smtClean="0"/>
              <a:t>    and </a:t>
            </a:r>
            <a:r>
              <a:rPr lang="en-US" dirty="0"/>
              <a:t>data engineers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Individual </a:t>
            </a:r>
            <a:r>
              <a:rPr lang="en-US" dirty="0" smtClean="0"/>
              <a:t>work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If </a:t>
            </a:r>
            <a:r>
              <a:rPr lang="en-US" dirty="0"/>
              <a:t>the task is not suitable for teamwork, where different people cannot work together to achieve a final goal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/>
              <a:t>file </a:t>
            </a:r>
            <a:r>
              <a:rPr lang="en-US" dirty="0" smtClean="0"/>
              <a:t>versioning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Options for versioning the </a:t>
            </a:r>
            <a:r>
              <a:rPr lang="en-US" dirty="0" smtClean="0"/>
              <a:t>data(2)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Data versioning tool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Specialized tools offer an alternative to file versioning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either develop own software or outsource it - providers offering such services, such as DVC, Delta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Lake</a:t>
            </a:r>
            <a:r>
              <a:rPr lang="en-US" dirty="0"/>
              <a:t>, and Pachyderm</a:t>
            </a:r>
          </a:p>
          <a:p>
            <a:endParaRPr lang="en-US" dirty="0"/>
          </a:p>
          <a:p>
            <a:r>
              <a:rPr lang="en-US" dirty="0"/>
              <a:t>Data versioning tools are more suitable for companies that need: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Real-time </a:t>
            </a:r>
            <a:r>
              <a:rPr lang="en-US" dirty="0" smtClean="0"/>
              <a:t>editing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If </a:t>
            </a:r>
            <a:r>
              <a:rPr lang="en-US" dirty="0"/>
              <a:t>more than one person is working on a dataset, using a specialized tool is more </a:t>
            </a:r>
            <a:r>
              <a:rPr lang="en-US" dirty="0" smtClean="0"/>
              <a:t>efficient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because file versioning </a:t>
            </a:r>
            <a:r>
              <a:rPr lang="en-US" dirty="0"/>
              <a:t>does not allow real-time editing with a group of </a:t>
            </a:r>
            <a:r>
              <a:rPr lang="en-US" dirty="0" smtClean="0"/>
              <a:t>people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Collaboration from different </a:t>
            </a:r>
            <a:r>
              <a:rPr lang="en-US" dirty="0" smtClean="0"/>
              <a:t>locations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When </a:t>
            </a:r>
            <a:r>
              <a:rPr lang="en-US" dirty="0"/>
              <a:t>people need to collaborate in different locations, using a software is more efficient than file </a:t>
            </a:r>
            <a:r>
              <a:rPr lang="en-US" dirty="0" smtClean="0"/>
              <a:t>versioning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Accountability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Data </a:t>
            </a:r>
            <a:r>
              <a:rPr lang="en-US" dirty="0"/>
              <a:t>versioning software makes it possible to determine in which steps errors occur and who makes the error</a:t>
            </a:r>
            <a:r>
              <a:rPr lang="en-US" dirty="0" smtClean="0"/>
              <a:t>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Consequently</a:t>
            </a:r>
            <a:r>
              <a:rPr lang="en-US" dirty="0"/>
              <a:t>, the accountability of the team is </a:t>
            </a:r>
            <a:r>
              <a:rPr lang="en-US" dirty="0" smtClean="0"/>
              <a:t>enhanced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Using a data versioning tool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Versioning Implementation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41972" y="1756356"/>
            <a:ext cx="5782628" cy="5029199"/>
          </a:xfrm>
        </p:spPr>
        <p:txBody>
          <a:bodyPr>
            <a:normAutofit/>
          </a:bodyPr>
          <a:lstStyle/>
          <a:p>
            <a:r>
              <a:rPr lang="en-US" dirty="0"/>
              <a:t>One option is to </a:t>
            </a:r>
            <a:r>
              <a:rPr lang="en-US" dirty="0">
                <a:solidFill>
                  <a:srgbClr val="FF0000"/>
                </a:solidFill>
              </a:rPr>
              <a:t>save a full copy </a:t>
            </a:r>
            <a:r>
              <a:rPr lang="en-US" dirty="0"/>
              <a:t>of it under a new location each time want a version of 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works best for </a:t>
            </a:r>
            <a:r>
              <a:rPr lang="en-US" dirty="0">
                <a:solidFill>
                  <a:srgbClr val="FF0000"/>
                </a:solidFill>
              </a:rPr>
              <a:t>smaller datasets </a:t>
            </a:r>
            <a:r>
              <a:rPr lang="en-US" dirty="0"/>
              <a:t>with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something </a:t>
            </a:r>
            <a:r>
              <a:rPr lang="en-US" dirty="0"/>
              <a:t>like a daily versioning </a:t>
            </a:r>
            <a:r>
              <a:rPr lang="en-US" dirty="0" smtClean="0"/>
              <a:t>frequency</a:t>
            </a:r>
          </a:p>
          <a:p>
            <a:pPr marL="457200" lvl="1" indent="0">
              <a:buNone/>
            </a:pP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does create versioned data, it does so in the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least </a:t>
            </a:r>
            <a:r>
              <a:rPr lang="en-US" dirty="0">
                <a:solidFill>
                  <a:srgbClr val="FF0000"/>
                </a:solidFill>
              </a:rPr>
              <a:t>space-efficient </a:t>
            </a:r>
            <a:r>
              <a:rPr lang="en-US" dirty="0" smtClean="0">
                <a:solidFill>
                  <a:srgbClr val="FF0000"/>
                </a:solidFill>
              </a:rPr>
              <a:t>way</a:t>
            </a:r>
          </a:p>
          <a:p>
            <a:pPr marL="457200" lvl="1" indent="0">
              <a:buNone/>
            </a:pP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code or queries</a:t>
            </a:r>
            <a:r>
              <a:rPr lang="en-US" dirty="0"/>
              <a:t> that interact with this versioned data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will </a:t>
            </a:r>
            <a:r>
              <a:rPr lang="en-US" dirty="0"/>
              <a:t>be </a:t>
            </a:r>
            <a:r>
              <a:rPr lang="en-US" dirty="0">
                <a:solidFill>
                  <a:srgbClr val="FF0000"/>
                </a:solidFill>
              </a:rPr>
              <a:t>error-prone</a:t>
            </a:r>
            <a:r>
              <a:rPr lang="en-US" dirty="0"/>
              <a:t> with the correct date value having to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be </a:t>
            </a:r>
            <a:r>
              <a:rPr lang="en-US" dirty="0"/>
              <a:t>manually hardcoded in different </a:t>
            </a:r>
            <a:r>
              <a:rPr lang="en-US" dirty="0" smtClean="0"/>
              <a:t>places</a:t>
            </a:r>
          </a:p>
          <a:p>
            <a:pPr marL="457200" lvl="1" indent="0">
              <a:buNone/>
            </a:pP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Although not the most elegant solution, it is </a:t>
            </a:r>
            <a:r>
              <a:rPr lang="en-US" dirty="0">
                <a:solidFill>
                  <a:srgbClr val="FF0000"/>
                </a:solidFill>
              </a:rPr>
              <a:t>an easy </a:t>
            </a:r>
            <a:endParaRPr lang="en-US" dirty="0" smtClean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way </a:t>
            </a:r>
            <a:r>
              <a:rPr lang="en-US" dirty="0">
                <a:solidFill>
                  <a:srgbClr val="FF0000"/>
                </a:solidFill>
              </a:rPr>
              <a:t>to get started versioning data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Versioning Approach #1: Full Duplication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600" y="2057400"/>
            <a:ext cx="5514975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533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Versioning Implementation </a:t>
            </a:r>
            <a:r>
              <a:rPr lang="en-IN" dirty="0" smtClean="0"/>
              <a:t>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5309553" cy="5257799"/>
          </a:xfrm>
        </p:spPr>
        <p:txBody>
          <a:bodyPr/>
          <a:lstStyle/>
          <a:p>
            <a:r>
              <a:rPr lang="en-US" dirty="0"/>
              <a:t>A more </a:t>
            </a:r>
            <a:r>
              <a:rPr lang="en-US" dirty="0">
                <a:solidFill>
                  <a:srgbClr val="FF0000"/>
                </a:solidFill>
              </a:rPr>
              <a:t>space-efficient and incremental approach</a:t>
            </a:r>
            <a:r>
              <a:rPr lang="en-US" dirty="0"/>
              <a:t> to versioning works </a:t>
            </a:r>
            <a:r>
              <a:rPr lang="en-US" dirty="0">
                <a:solidFill>
                  <a:srgbClr val="FF0000"/>
                </a:solidFill>
              </a:rPr>
              <a:t>by adding and maintaining two metadata field</a:t>
            </a:r>
            <a:r>
              <a:rPr lang="en-US" dirty="0"/>
              <a:t>s in a tabular dataset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often </a:t>
            </a:r>
            <a:r>
              <a:rPr lang="en-US" dirty="0">
                <a:solidFill>
                  <a:srgbClr val="FF0000"/>
                </a:solidFill>
              </a:rPr>
              <a:t>named </a:t>
            </a:r>
            <a:r>
              <a:rPr lang="en-US" dirty="0" err="1">
                <a:solidFill>
                  <a:srgbClr val="FF0000"/>
                </a:solidFill>
              </a:rPr>
              <a:t>valid_from</a:t>
            </a:r>
            <a:r>
              <a:rPr lang="en-US" dirty="0">
                <a:solidFill>
                  <a:srgbClr val="FF0000"/>
                </a:solidFill>
              </a:rPr>
              <a:t> and </a:t>
            </a:r>
            <a:r>
              <a:rPr lang="en-US" dirty="0" err="1">
                <a:solidFill>
                  <a:srgbClr val="FF0000"/>
                </a:solidFill>
              </a:rPr>
              <a:t>valid_to</a:t>
            </a:r>
            <a:endParaRPr lang="en-US" dirty="0">
              <a:solidFill>
                <a:srgbClr val="FF0000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When updating a record in this dataset, make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sure </a:t>
            </a:r>
            <a:r>
              <a:rPr lang="en-US" dirty="0"/>
              <a:t>to never overwrite an existing record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Instead, append new records and update the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    </a:t>
            </a:r>
            <a:r>
              <a:rPr lang="en-US" dirty="0" err="1" smtClean="0"/>
              <a:t>valid_to</a:t>
            </a:r>
            <a:r>
              <a:rPr lang="en-US" dirty="0" smtClean="0"/>
              <a:t> </a:t>
            </a:r>
            <a:r>
              <a:rPr lang="en-US" dirty="0"/>
              <a:t>field to the current timestamp for </a:t>
            </a:r>
            <a:r>
              <a:rPr lang="en-US" dirty="0" smtClean="0"/>
              <a:t>any</a:t>
            </a:r>
          </a:p>
          <a:p>
            <a:pPr marL="457200" lvl="1" indent="0">
              <a:buNone/>
            </a:pPr>
            <a:r>
              <a:rPr lang="en-US" dirty="0" smtClean="0"/>
              <a:t>    record </a:t>
            </a:r>
            <a:r>
              <a:rPr lang="en-US" dirty="0"/>
              <a:t>that would have been overwritten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This approach works quite well for “time traveling” throughout a single collection of tabular data</a:t>
            </a:r>
          </a:p>
          <a:p>
            <a:r>
              <a:rPr lang="en-US" dirty="0"/>
              <a:t>However, it provides only one method of interacting with the versions — which is to add filters to queries on the metadata fields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Versioning Approach #2: "</a:t>
            </a:r>
            <a:r>
              <a:rPr lang="en-US" dirty="0" err="1"/>
              <a:t>Valid_from</a:t>
            </a:r>
            <a:r>
              <a:rPr lang="en-US" dirty="0"/>
              <a:t>/to" Metadata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800" y="2133600"/>
            <a:ext cx="7019925" cy="366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73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3199</TotalTime>
  <Words>1231</Words>
  <Application>Microsoft Office PowerPoint</Application>
  <PresentationFormat>Widescreen</PresentationFormat>
  <Paragraphs>152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Data Versioning</vt:lpstr>
      <vt:lpstr>Data Versioning</vt:lpstr>
      <vt:lpstr>Data Versioning(2)</vt:lpstr>
      <vt:lpstr>Benefits of data versioning</vt:lpstr>
      <vt:lpstr>Main formats for data versioning</vt:lpstr>
      <vt:lpstr>Options for versioning the data</vt:lpstr>
      <vt:lpstr>Options for versioning the data(2)</vt:lpstr>
      <vt:lpstr>Data Versioning Implementation </vt:lpstr>
      <vt:lpstr>Data Versioning Implementation (2)</vt:lpstr>
      <vt:lpstr>Data Versioning Implementation (3)</vt:lpstr>
      <vt:lpstr>Challenges to data versioning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240</cp:revision>
  <dcterms:created xsi:type="dcterms:W3CDTF">2018-10-16T06:13:57Z</dcterms:created>
  <dcterms:modified xsi:type="dcterms:W3CDTF">2023-05-26T10:49:51Z</dcterms:modified>
</cp:coreProperties>
</file>

<file path=docProps/thumbnail.jpeg>
</file>